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22"/>
  </p:notesMasterIdLst>
  <p:handoutMasterIdLst>
    <p:handoutMasterId r:id="rId23"/>
  </p:handoutMasterIdLst>
  <p:sldIdLst>
    <p:sldId id="312" r:id="rId4"/>
    <p:sldId id="314" r:id="rId5"/>
    <p:sldId id="315" r:id="rId6"/>
    <p:sldId id="329" r:id="rId7"/>
    <p:sldId id="323" r:id="rId8"/>
    <p:sldId id="330" r:id="rId9"/>
    <p:sldId id="333" r:id="rId10"/>
    <p:sldId id="332" r:id="rId11"/>
    <p:sldId id="34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4" r:id="rId21"/>
  </p:sldIdLst>
  <p:sldSz cx="9144000" cy="5143500" type="screen16x9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779">
          <p15:clr>
            <a:srgbClr val="A4A3A4"/>
          </p15:clr>
        </p15:guide>
        <p15:guide id="2" pos="285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8466A"/>
    <a:srgbClr val="F26F21"/>
    <a:srgbClr val="00B09B"/>
    <a:srgbClr val="01BFF1"/>
    <a:srgbClr val="00A1DD"/>
    <a:srgbClr val="00C1F4"/>
    <a:srgbClr val="FCAE17"/>
    <a:srgbClr val="0073F2"/>
    <a:srgbClr val="0072DF"/>
    <a:srgbClr val="003E8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17" autoAdjust="0"/>
    <p:restoredTop sz="96395" autoAdjust="0"/>
  </p:normalViewPr>
  <p:slideViewPr>
    <p:cSldViewPr showGuides="1">
      <p:cViewPr varScale="1">
        <p:scale>
          <a:sx n="111" d="100"/>
          <a:sy n="111" d="100"/>
        </p:scale>
        <p:origin x="-84" y="-552"/>
      </p:cViewPr>
      <p:guideLst>
        <p:guide orient="horz" pos="1779"/>
        <p:guide pos="2857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2574" y="-84"/>
      </p:cViewPr>
      <p:guideLst>
        <p:guide orient="horz" pos="3110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DC348-601C-454D-AB3E-910BAD28013B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6A673-6244-413F-8CDA-B4E256721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8887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0A9B3-28E9-401B-9D00-F78008353508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02394-0B0A-4EDE-B9F5-8E02A1CBA1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17619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Арт-терапия может осуществляться как в индивидуальной, так и в групповой форме, она  призвана работать со следующими </a:t>
            </a:r>
            <a:r>
              <a:rPr lang="ru-RU" altLang="ru-RU" u="sng" smtClean="0"/>
              <a:t>проблемами</a:t>
            </a:r>
            <a:r>
              <a:rPr lang="ru-RU" altLang="ru-RU" smtClean="0"/>
              <a:t>: 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- избавление от стресса,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-переключить внимание ребенка от одного вида деятельности к другому, (не менее интересного, чем гаджеты, просмотр мультфильмов)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- преодоление тяжелых переживаний,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- развитие творческих и нравственных сторон личности способностей,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- самопознание и раскрытие внутреннего потенциала,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- негативные эмоциональные состояния,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- разностороннее развитие личности ,умения позитивного общения и сотрудничества.</a:t>
            </a:r>
          </a:p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686511-A898-4D4B-A1F7-E01553B355A7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9520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лож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FE31CA50-4D02-42EE-B4EA-4F88587961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887234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91680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0C49-EE9D-46BF-B6A2-B049B687DA5D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6"/>
          </p:nvPr>
        </p:nvSpPr>
        <p:spPr>
          <a:xfrm>
            <a:off x="5310705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978213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305E-DE6A-4729-BCFA-EDC1CB7A887A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3456384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6"/>
          </p:nvPr>
        </p:nvSpPr>
        <p:spPr>
          <a:xfrm>
            <a:off x="5310705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643937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47E8-08E5-4BBA-B2B9-9568E2697E8E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3456384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1275606"/>
            <a:ext cx="3513857" cy="3456384"/>
          </a:xfrm>
        </p:spPr>
        <p:txBody>
          <a:bodyPr anchor="ctr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5530577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03498"/>
            <a:ext cx="3888431" cy="82809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0982-2764-40A5-A15C-3F4B86BA9319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4932040" y="1131590"/>
            <a:ext cx="388843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67644" y="0"/>
            <a:ext cx="3220419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1275606"/>
            <a:ext cx="3892522" cy="3456384"/>
          </a:xfrm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412920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 rot="18900000">
            <a:off x="2171244" y="3657969"/>
            <a:ext cx="4298221" cy="462694"/>
          </a:xfrm>
          <a:prstGeom prst="rect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 rot="18900000">
            <a:off x="5789896" y="3740667"/>
            <a:ext cx="1439398" cy="1439398"/>
          </a:xfrm>
          <a:prstGeom prst="rect">
            <a:avLst/>
          </a:prstGeom>
          <a:solidFill>
            <a:srgbClr val="00C1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 userDrawn="1"/>
        </p:nvSpPr>
        <p:spPr>
          <a:xfrm rot="18900000">
            <a:off x="6922337" y="61547"/>
            <a:ext cx="1439398" cy="1439398"/>
          </a:xfrm>
          <a:prstGeom prst="rect">
            <a:avLst/>
          </a:prstGeom>
          <a:solidFill>
            <a:srgbClr val="F26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03498"/>
            <a:ext cx="3888431" cy="82809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A06B-CFDB-4B86-A38B-2382B61397EA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5148064" y="726825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  <p:custDataLst>
              <p:custData r:id="rId1"/>
            </p:custDataLst>
          </p:nvPr>
        </p:nvSpPr>
        <p:spPr>
          <a:xfrm>
            <a:off x="1691681" y="1275606"/>
            <a:ext cx="2169524" cy="2304256"/>
          </a:xfrm>
          <a:prstGeom prst="rect">
            <a:avLst/>
          </a:prstGeom>
          <a:solidFill>
            <a:schemeClr val="bg1"/>
          </a:solidFill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7"/>
          </p:nvPr>
        </p:nvSpPr>
        <p:spPr>
          <a:xfrm>
            <a:off x="7081842" y="-120031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4" name="Рисунок 2"/>
          <p:cNvSpPr>
            <a:spLocks noGrp="1"/>
          </p:cNvSpPr>
          <p:nvPr>
            <p:ph type="pic" idx="18"/>
          </p:nvPr>
        </p:nvSpPr>
        <p:spPr>
          <a:xfrm>
            <a:off x="7069596" y="265396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5" name="Рисунок 2"/>
          <p:cNvSpPr>
            <a:spLocks noGrp="1"/>
          </p:cNvSpPr>
          <p:nvPr>
            <p:ph type="pic" idx="19"/>
          </p:nvPr>
        </p:nvSpPr>
        <p:spPr>
          <a:xfrm>
            <a:off x="3226532" y="265396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8900000">
            <a:off x="6476580" y="481077"/>
            <a:ext cx="673246" cy="45719"/>
          </a:xfrm>
          <a:prstGeom prst="rect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57670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Два объек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1" y="1544381"/>
            <a:ext cx="2772308" cy="1014103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C0A6-26FC-4C6C-BC8C-69760912FB24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4588063" y="0"/>
            <a:ext cx="2252189" cy="2571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  <p:custDataLst>
              <p:custData r:id="rId1"/>
            </p:custDataLst>
          </p:nvPr>
        </p:nvSpPr>
        <p:spPr>
          <a:xfrm>
            <a:off x="1691680" y="2666497"/>
            <a:ext cx="2700299" cy="920638"/>
          </a:xfrm>
          <a:prstGeom prst="rect">
            <a:avLst/>
          </a:prstGeom>
          <a:solidFill>
            <a:schemeClr val="bg1"/>
          </a:solidFill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Рисунок 2"/>
          <p:cNvSpPr>
            <a:spLocks noGrp="1"/>
          </p:cNvSpPr>
          <p:nvPr>
            <p:ph type="pic" idx="16"/>
          </p:nvPr>
        </p:nvSpPr>
        <p:spPr>
          <a:xfrm>
            <a:off x="4588063" y="2643758"/>
            <a:ext cx="4555937" cy="24997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20" name="Рисунок 2"/>
          <p:cNvSpPr>
            <a:spLocks noGrp="1"/>
          </p:cNvSpPr>
          <p:nvPr>
            <p:ph type="pic" idx="17"/>
          </p:nvPr>
        </p:nvSpPr>
        <p:spPr>
          <a:xfrm>
            <a:off x="6912768" y="0"/>
            <a:ext cx="2231232" cy="2571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943788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C57F-92A9-472B-88B9-AEB59DD80E27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908868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3B26-30B4-4EE7-B25A-597A156C8368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85015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303498"/>
            <a:ext cx="2627509" cy="154817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92463" y="1923678"/>
            <a:ext cx="2627509" cy="26709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4CC1-A8EA-4A67-8857-B875F9F15488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2"/>
          <p:cNvSpPr>
            <a:spLocks noGrp="1"/>
          </p:cNvSpPr>
          <p:nvPr>
            <p:ph sz="half" idx="13"/>
          </p:nvPr>
        </p:nvSpPr>
        <p:spPr>
          <a:xfrm>
            <a:off x="4588063" y="303497"/>
            <a:ext cx="4232409" cy="4298511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214323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3478843"/>
            <a:ext cx="5486400" cy="425054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39652" y="87474"/>
            <a:ext cx="7596844" cy="3276363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92463" y="3975906"/>
            <a:ext cx="5486400" cy="60364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85FE-7502-42DD-9C99-22230E224817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834992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Два объекта">
    <p:bg>
      <p:bgPr>
        <a:gradFill>
          <a:gsLst>
            <a:gs pos="0">
              <a:srgbClr val="0072DF"/>
            </a:gs>
            <a:gs pos="100000">
              <a:srgbClr val="003E8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D93D-F9B5-4A7A-8567-1C61FE40F3F3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4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4441657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Два объекта">
    <p:bg>
      <p:bgPr>
        <a:solidFill>
          <a:srgbClr val="00B0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34CB-239E-4355-B891-05A612BCD219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3733040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Два объекта">
    <p:bg>
      <p:bgPr>
        <a:solidFill>
          <a:srgbClr val="F26F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58B5-A929-41AC-A76E-99C5FDB10AF3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0340611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Два объекта">
    <p:bg>
      <p:bgPr>
        <a:solidFill>
          <a:srgbClr val="00C1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04E2A-D822-4A4F-B6DA-5E97CDAA9F2A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7123304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2463" y="303497"/>
            <a:ext cx="7110566" cy="8280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2463" y="1311610"/>
            <a:ext cx="7110566" cy="331236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2ABC-F446-4C32-B396-3B4504EBC8E6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4386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098A-50EF-40CD-BDCD-3791B8F42B0D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325126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2031690"/>
            <a:ext cx="7110566" cy="25202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2463" y="402492"/>
            <a:ext cx="7110566" cy="137717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75B-3AFA-49E9-B7A9-2DE2C139D566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923678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172877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91680" y="1347613"/>
            <a:ext cx="3513857" cy="3247009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4501-F38F-4042-9EA1-D7379B80EFB2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бъект 2"/>
          <p:cNvSpPr>
            <a:spLocks noGrp="1"/>
          </p:cNvSpPr>
          <p:nvPr>
            <p:ph sz="half" idx="13"/>
          </p:nvPr>
        </p:nvSpPr>
        <p:spPr>
          <a:xfrm>
            <a:off x="5306615" y="1354999"/>
            <a:ext cx="3513857" cy="3247009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8035492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03498"/>
            <a:ext cx="712879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1311610"/>
            <a:ext cx="7128792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74737" y="4803998"/>
            <a:ext cx="21336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CA5BB6B-C98F-474E-9E24-4E0F1BBFF726}" type="datetime1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92463" y="4803998"/>
            <a:ext cx="28956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70981" y="4803998"/>
            <a:ext cx="432048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31AC4C0-C0A6-4B97-BFEC-E7A1BCAE85B9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email"/>
          <a:srcRect/>
          <a:stretch/>
        </p:blipFill>
        <p:spPr>
          <a:xfrm>
            <a:off x="0" y="19651"/>
            <a:ext cx="1352549" cy="512384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1241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6" r:id="rId3"/>
    <p:sldLayoutId id="2147483667" r:id="rId4"/>
    <p:sldLayoutId id="2147483668" r:id="rId5"/>
    <p:sldLayoutId id="2147483649" r:id="rId6"/>
    <p:sldLayoutId id="2147483650" r:id="rId7"/>
    <p:sldLayoutId id="2147483651" r:id="rId8"/>
    <p:sldLayoutId id="2147483652" r:id="rId9"/>
    <p:sldLayoutId id="2147483661" r:id="rId10"/>
    <p:sldLayoutId id="2147483662" r:id="rId11"/>
    <p:sldLayoutId id="2147483663" r:id="rId12"/>
    <p:sldLayoutId id="2147483664" r:id="rId13"/>
    <p:sldLayoutId id="2147483669" r:id="rId14"/>
    <p:sldLayoutId id="2147483670" r:id="rId15"/>
    <p:sldLayoutId id="2147483654" r:id="rId16"/>
    <p:sldLayoutId id="2147483655" r:id="rId17"/>
    <p:sldLayoutId id="2147483656" r:id="rId18"/>
    <p:sldLayoutId id="2147483657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rgbClr val="003E8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6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8249369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375506"/>
            <a:ext cx="7524328" cy="70286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000" b="1" dirty="0" smtClean="0"/>
              <a:t>ОБЕРЕГИ ИЗ ТЕСТА НА РУСИ</a:t>
            </a:r>
          </a:p>
        </p:txBody>
      </p:sp>
      <p:pic>
        <p:nvPicPr>
          <p:cNvPr id="21507" name="Рисунок 5" descr="213134--37031104-m750x740-ub084f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15666"/>
            <a:ext cx="314325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Рисунок 6" descr="ko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076" y="1815666"/>
            <a:ext cx="371475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824484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267494"/>
            <a:ext cx="6172200" cy="6635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000" b="1" dirty="0" smtClean="0"/>
              <a:t>ФУНКЦИИ ТЕСТОПЛАСТИКИ</a:t>
            </a:r>
            <a:endParaRPr lang="ru-RU" altLang="ru-RU" sz="2000" b="1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8064" y="1167593"/>
            <a:ext cx="2999234" cy="418188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050" b="1" i="1" dirty="0"/>
              <a:t>   </a:t>
            </a:r>
            <a:r>
              <a:rPr lang="ru-RU" altLang="ru-RU" sz="1100" b="1" i="1" dirty="0"/>
              <a:t>Влияние занятий тестопластикой     для детей: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100" b="1" i="1" dirty="0"/>
              <a:t>• </a:t>
            </a:r>
            <a:r>
              <a:rPr lang="ru-RU" altLang="ru-RU" sz="1100" b="1" i="1" u="sng" dirty="0"/>
              <a:t>Коррекционно-развивающее -</a:t>
            </a:r>
            <a:r>
              <a:rPr lang="ru-RU" altLang="ru-RU" sz="1100" b="1" i="1" dirty="0"/>
              <a:t> развитие и коррекция всех психических функций (восприятия, внимания, мышления, моторики и координации движений и т.д.)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100" b="1" i="1" dirty="0"/>
              <a:t>•</a:t>
            </a:r>
            <a:r>
              <a:rPr lang="ru-RU" altLang="ru-RU" sz="1100" b="1" i="1" u="sng" dirty="0"/>
              <a:t> Обучающее</a:t>
            </a:r>
            <a:r>
              <a:rPr lang="ru-RU" altLang="ru-RU" sz="1100" b="1" i="1" dirty="0"/>
              <a:t> - расширение знаний и представлений о самом себе, других, окружающем мире, раскрытие творческих способностей детей, умения видеть необычное в предмете исследования.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100" b="1" i="1" dirty="0"/>
              <a:t>• </a:t>
            </a:r>
            <a:r>
              <a:rPr lang="ru-RU" altLang="ru-RU" sz="1100" b="1" i="1" u="sng" dirty="0"/>
              <a:t>Коммуникативное</a:t>
            </a:r>
            <a:r>
              <a:rPr lang="ru-RU" altLang="ru-RU" sz="1100" b="1" i="1" dirty="0"/>
              <a:t> - развитие умения позитивного общения и сотрудничества.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100" b="1" i="1" dirty="0"/>
              <a:t>• </a:t>
            </a:r>
            <a:r>
              <a:rPr lang="ru-RU" altLang="ru-RU" sz="1100" b="1" i="1" u="sng" dirty="0"/>
              <a:t>Релаксационное </a:t>
            </a:r>
            <a:r>
              <a:rPr lang="ru-RU" altLang="ru-RU" sz="1100" b="1" i="1" dirty="0"/>
              <a:t>- преобразование деструктивных форм энергии в социально-адаптивную форму деятельности, снятие психоэмоционального напряжения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100" b="1" i="1" dirty="0"/>
              <a:t>• </a:t>
            </a:r>
            <a:r>
              <a:rPr lang="ru-RU" altLang="ru-RU" sz="1100" b="1" i="1" u="sng" dirty="0"/>
              <a:t>Воспитательное</a:t>
            </a:r>
            <a:r>
              <a:rPr lang="ru-RU" altLang="ru-RU" sz="1100" b="1" i="1" dirty="0"/>
              <a:t> - развитие нравственных сторон личности ребенка, любви к труду, процессу творчества и познания.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75606"/>
            <a:ext cx="3600400" cy="35798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364051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303498"/>
            <a:ext cx="6286500" cy="3708412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b="1" dirty="0" smtClean="0">
                <a:solidFill>
                  <a:srgbClr val="28466A"/>
                </a:solidFill>
                <a:latin typeface="+mj-lt"/>
                <a:cs typeface="Times New Roman" panose="02020603050405020304" pitchFamily="18" charset="0"/>
              </a:rPr>
              <a:t>ЗНАЧЕНИЕ ЗАНЯТИЙ ТЕСТОПЛАСТИКОЙ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b="1" dirty="0" smtClean="0">
                <a:solidFill>
                  <a:srgbClr val="28466A"/>
                </a:solidFill>
                <a:latin typeface="+mj-lt"/>
                <a:cs typeface="Times New Roman" panose="02020603050405020304" pitchFamily="18" charset="0"/>
              </a:rPr>
              <a:t>ДЛЯ ПЕДАГОГОВ: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7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100" dirty="0"/>
              <a:t>•  </a:t>
            </a:r>
            <a:r>
              <a:rPr lang="ru-RU" altLang="ru-RU" sz="1700" dirty="0" smtClean="0"/>
              <a:t>Профилактика </a:t>
            </a:r>
            <a:r>
              <a:rPr lang="ru-RU" altLang="ru-RU" sz="1700" dirty="0"/>
              <a:t>эмоционального выгорания.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 dirty="0"/>
              <a:t>•   </a:t>
            </a:r>
            <a:r>
              <a:rPr lang="ru-RU" altLang="ru-RU" sz="1700" dirty="0" smtClean="0"/>
              <a:t>Формирование </a:t>
            </a:r>
            <a:r>
              <a:rPr lang="ru-RU" altLang="ru-RU" sz="1700" dirty="0"/>
              <a:t>положительной самооценки.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 dirty="0"/>
              <a:t>•   </a:t>
            </a:r>
            <a:r>
              <a:rPr lang="ru-RU" altLang="ru-RU" sz="1700" dirty="0" smtClean="0"/>
              <a:t>Реализация  </a:t>
            </a:r>
            <a:r>
              <a:rPr lang="ru-RU" altLang="ru-RU" sz="1700" dirty="0"/>
              <a:t>творческого потенциала.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 dirty="0" smtClean="0"/>
              <a:t>• Позитивное </a:t>
            </a:r>
            <a:r>
              <a:rPr lang="ru-RU" altLang="ru-RU" sz="1700" dirty="0"/>
              <a:t>влияние на психическое и физическое здоровье.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 dirty="0"/>
              <a:t>•  </a:t>
            </a:r>
            <a:r>
              <a:rPr lang="ru-RU" altLang="ru-RU" sz="1700" dirty="0" smtClean="0"/>
              <a:t> Развитие </a:t>
            </a:r>
            <a:r>
              <a:rPr lang="ru-RU" altLang="ru-RU" sz="1700" dirty="0"/>
              <a:t>мелкой моторики, создания целостного образа.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 dirty="0"/>
              <a:t>• </a:t>
            </a:r>
            <a:r>
              <a:rPr lang="ru-RU" altLang="ru-RU" sz="1700" dirty="0" smtClean="0"/>
              <a:t>Передача </a:t>
            </a:r>
            <a:r>
              <a:rPr lang="ru-RU" altLang="ru-RU" sz="1700" dirty="0"/>
              <a:t>приемов лепки с целью обучения детей (взрослых)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 dirty="0"/>
              <a:t>•  </a:t>
            </a:r>
            <a:r>
              <a:rPr lang="ru-RU" altLang="ru-RU" sz="1700" dirty="0" smtClean="0"/>
              <a:t>Профессиональная </a:t>
            </a:r>
            <a:r>
              <a:rPr lang="ru-RU" altLang="ru-RU" sz="1700" dirty="0"/>
              <a:t>самореализация педагога</a:t>
            </a:r>
          </a:p>
        </p:txBody>
      </p:sp>
    </p:spTree>
    <p:extLst>
      <p:ext uri="{BB962C8B-B14F-4D97-AF65-F5344CB8AC3E}">
        <p14:creationId xmlns="" xmlns:p14="http://schemas.microsoft.com/office/powerpoint/2010/main" val="41084034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7" name="Объект 6" descr="hello_html_m6d87667c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5834" y="0"/>
            <a:ext cx="7788166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27609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5" name="Объект 4" descr="hello_html_17b90063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67644" y="0"/>
            <a:ext cx="7776355" cy="5143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3310595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5" name="Объект 4" descr="hello_html_m681b40b5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640" y="0"/>
            <a:ext cx="781236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967032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5" name="Объект 4" descr="hello_html_m7447f0b8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95636" y="0"/>
            <a:ext cx="7848363" cy="5143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1841051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5" name="Объект 4" descr="hello_html_m30434148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67644" y="1"/>
            <a:ext cx="7776356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192949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852" y="1322846"/>
            <a:ext cx="3888432" cy="3697176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05998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Роль </a:t>
            </a:r>
            <a:r>
              <a:rPr lang="ru-RU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творчества в развитии психологического здоровья </a:t>
            </a:r>
            <a:r>
              <a:rPr lang="ru-RU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школьника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5"/>
          </p:nvPr>
        </p:nvSpPr>
        <p:spPr>
          <a:xfrm>
            <a:off x="4932041" y="2715766"/>
            <a:ext cx="3892522" cy="1980219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Докладчик Самарина Татьяна Юрьевна, </a:t>
            </a:r>
            <a:r>
              <a:rPr lang="ru-RU" sz="1400" i="1" dirty="0" smtClean="0"/>
              <a:t> учитель технологии ГБОУ лицей № 329 Невского района Санкт-Петербурга</a:t>
            </a:r>
            <a:endParaRPr lang="ru-RU" sz="1400" i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0755392F-B4A1-464F-9E68-495EC6C8625F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 r:embed="rId2" cstate="email"/>
          <a:srcRect/>
          <a:stretch>
            <a:fillRect/>
          </a:stretch>
        </p:blipFill>
        <p:spPr/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76" y="447514"/>
            <a:ext cx="2628292" cy="41404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9757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5676" y="195486"/>
            <a:ext cx="7110566" cy="972108"/>
          </a:xfrm>
        </p:spPr>
        <p:txBody>
          <a:bodyPr>
            <a:noAutofit/>
          </a:bodyPr>
          <a:lstStyle/>
          <a:p>
            <a:pPr algn="r">
              <a:lnSpc>
                <a:spcPts val="164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846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«Истоки способностей и дарования детей-на кончиках пальцев. </a:t>
            </a:r>
            <a:r>
              <a:rPr lang="ru-RU" sz="1600" b="1" dirty="0">
                <a:solidFill>
                  <a:srgbClr val="28466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28466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2846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От пальцев, образно говоря, идут тончайшие ручейки, которые питают источник творческой мысли…» </a:t>
            </a:r>
            <a:r>
              <a:rPr lang="ru-RU" sz="1600" b="1" dirty="0" smtClean="0">
                <a:solidFill>
                  <a:srgbClr val="2846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2846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2846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В.А</a:t>
            </a:r>
            <a:r>
              <a:rPr lang="ru-RU" sz="1600" b="1" dirty="0">
                <a:solidFill>
                  <a:srgbClr val="2846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Сухомлинский</a:t>
            </a:r>
            <a:r>
              <a:rPr lang="ru-RU" sz="1600" b="1" dirty="0" smtClean="0">
                <a:solidFill>
                  <a:srgbClr val="28466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srgbClr val="28466A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14" name="Объект 3">
            <a:extLst>
              <a:ext uri="{FF2B5EF4-FFF2-40B4-BE49-F238E27FC236}">
                <a16:creationId xmlns="" xmlns:a16="http://schemas.microsoft.com/office/drawing/2014/main" id="{79A4AE57-A108-41B3-A236-E1B8BAD5E19F}"/>
              </a:ext>
            </a:extLst>
          </p:cNvPr>
          <p:cNvSpPr txBox="1">
            <a:spLocks/>
          </p:cNvSpPr>
          <p:nvPr/>
        </p:nvSpPr>
        <p:spPr>
          <a:xfrm>
            <a:off x="1692463" y="1354999"/>
            <a:ext cx="6983993" cy="32470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400" dirty="0"/>
          </a:p>
          <a:p>
            <a:pPr algn="just"/>
            <a:r>
              <a:rPr lang="ru-RU" dirty="0" smtClean="0"/>
              <a:t>Наступило </a:t>
            </a:r>
            <a:r>
              <a:rPr lang="ru-RU" dirty="0"/>
              <a:t>время информационной насыщенности, скорого ритма жизни, в результате чего, как отмечают специалисты, у детей школьного возраста возникают эмоциональные и физические перегрузки, стрессы, много времени современные дети уделяют гаджетам. </a:t>
            </a:r>
            <a:endParaRPr lang="ru-RU" dirty="0" smtClean="0"/>
          </a:p>
          <a:p>
            <a:pPr algn="just"/>
            <a:r>
              <a:rPr lang="ru-RU" dirty="0" smtClean="0"/>
              <a:t>Вследствие </a:t>
            </a:r>
            <a:r>
              <a:rPr lang="ru-RU" dirty="0"/>
              <a:t>этого выросло значение здоровьесберегающих технологий. А именно такой технологией является </a:t>
            </a:r>
            <a:r>
              <a:rPr lang="ru-RU" dirty="0" err="1"/>
              <a:t>тестопластика</a:t>
            </a:r>
            <a:r>
              <a:rPr lang="ru-RU" dirty="0"/>
              <a:t>, как один из методов арт-терапии. </a:t>
            </a:r>
            <a:endParaRPr lang="ru-RU" dirty="0" smtClean="0"/>
          </a:p>
          <a:p>
            <a:pPr algn="just"/>
            <a:r>
              <a:rPr lang="ru-RU" dirty="0" smtClean="0"/>
              <a:t>Физическое </a:t>
            </a:r>
            <a:r>
              <a:rPr lang="ru-RU" dirty="0"/>
              <a:t>и духовное развитие ребенка зависит и от того, каким он увидит окружающий мир.</a:t>
            </a:r>
          </a:p>
          <a:p>
            <a:endParaRPr lang="ru-RU" sz="900" dirty="0"/>
          </a:p>
        </p:txBody>
      </p:sp>
    </p:spTree>
    <p:extLst>
      <p:ext uri="{BB962C8B-B14F-4D97-AF65-F5344CB8AC3E}">
        <p14:creationId xmlns="" xmlns:p14="http://schemas.microsoft.com/office/powerpoint/2010/main" val="34003620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3450" y="1599642"/>
            <a:ext cx="3716982" cy="2915208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 b="1" dirty="0"/>
              <a:t>Арт-терапия</a:t>
            </a:r>
            <a:r>
              <a:rPr lang="ru-RU" altLang="ru-RU" sz="1500" dirty="0"/>
              <a:t> - это область, которая использует невербальный язык искусства для развития личности в качестве средства, дающего возможность контактировать с глубинными аспектами нашей духовной жизни".</a:t>
            </a:r>
          </a:p>
        </p:txBody>
      </p:sp>
      <p:pic>
        <p:nvPicPr>
          <p:cNvPr id="14339" name="Рисунок 3" descr="myart08fb02-2ywj293m99btwioibbq1a8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03598"/>
            <a:ext cx="34290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415324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84581" y="3908107"/>
            <a:ext cx="5486400" cy="603647"/>
          </a:xfrm>
        </p:spPr>
        <p:txBody>
          <a:bodyPr/>
          <a:lstStyle/>
          <a:p>
            <a:pPr algn="ctr"/>
            <a:r>
              <a:rPr lang="ru-RU" altLang="ru-RU" dirty="0" smtClean="0"/>
              <a:t>            </a:t>
            </a:r>
            <a:r>
              <a:rPr lang="ru-RU" altLang="ru-RU" sz="1400" dirty="0" smtClean="0"/>
              <a:t>Методы </a:t>
            </a:r>
            <a:r>
              <a:rPr lang="ru-RU" altLang="ru-RU" sz="1400" dirty="0"/>
              <a:t>арт-терапии не имеет возрастных ограничений, </a:t>
            </a:r>
            <a:r>
              <a:rPr lang="ru-RU" altLang="ru-RU" sz="1400" dirty="0" smtClean="0"/>
              <a:t>                 они </a:t>
            </a:r>
            <a:r>
              <a:rPr lang="ru-RU" altLang="ru-RU" sz="1400" dirty="0"/>
              <a:t>пригодны для различных сфер </a:t>
            </a:r>
            <a:r>
              <a:rPr lang="ru-RU" altLang="ru-RU" sz="1400" dirty="0" smtClean="0"/>
              <a:t>деятельности</a:t>
            </a:r>
            <a:endParaRPr lang="ru-RU" sz="1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6" name="Picture 4" descr="арт-терапия4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652" y="339500"/>
            <a:ext cx="7596844" cy="32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857786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1691680" y="1421301"/>
            <a:ext cx="6984776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ru-RU" altLang="ru-RU" sz="1600" b="0" dirty="0" smtClean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- </a:t>
            </a:r>
            <a:r>
              <a:rPr lang="ru-RU" altLang="ru-RU" sz="1600" b="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избавление от стресса,</a:t>
            </a:r>
            <a:endParaRPr lang="ru-RU" altLang="ru-RU" sz="1600" b="0" dirty="0">
              <a:latin typeface="+mn-lt"/>
            </a:endParaRPr>
          </a:p>
          <a:p>
            <a:pPr algn="just"/>
            <a:r>
              <a:rPr lang="ru-RU" altLang="ru-RU" sz="1600" b="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-переключить внимание ребенка от одного вида деятельности к другому, (не менее интересного, чем гаджеты, просмотр мультфильмов)</a:t>
            </a:r>
            <a:endParaRPr lang="ru-RU" altLang="ru-RU" sz="1600" b="0" dirty="0">
              <a:latin typeface="+mn-lt"/>
            </a:endParaRPr>
          </a:p>
          <a:p>
            <a:pPr algn="just"/>
            <a:r>
              <a:rPr lang="ru-RU" altLang="ru-RU" sz="1600" b="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- преодоление тяжелых переживаний,</a:t>
            </a:r>
            <a:endParaRPr lang="ru-RU" altLang="ru-RU" sz="1600" b="0" dirty="0">
              <a:latin typeface="+mn-lt"/>
            </a:endParaRPr>
          </a:p>
          <a:p>
            <a:pPr algn="just"/>
            <a:r>
              <a:rPr lang="ru-RU" altLang="ru-RU" sz="1600" b="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- развитие творческих и нравственных сторон личности способностей,</a:t>
            </a:r>
            <a:endParaRPr lang="ru-RU" altLang="ru-RU" sz="1600" b="0" dirty="0">
              <a:latin typeface="+mn-lt"/>
            </a:endParaRPr>
          </a:p>
          <a:p>
            <a:pPr algn="just"/>
            <a:r>
              <a:rPr lang="ru-RU" altLang="ru-RU" sz="1600" b="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- самопознание и раскрытие внутреннего потенциала,</a:t>
            </a:r>
            <a:endParaRPr lang="ru-RU" altLang="ru-RU" sz="1600" b="0" dirty="0">
              <a:latin typeface="+mn-lt"/>
            </a:endParaRPr>
          </a:p>
          <a:p>
            <a:pPr algn="just"/>
            <a:r>
              <a:rPr lang="ru-RU" altLang="ru-RU" sz="1600" b="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- негативные эмоциональные состояния,</a:t>
            </a:r>
            <a:endParaRPr lang="ru-RU" altLang="ru-RU" sz="1600" b="0" dirty="0">
              <a:latin typeface="+mn-lt"/>
            </a:endParaRPr>
          </a:p>
          <a:p>
            <a:pPr algn="just"/>
            <a:r>
              <a:rPr lang="ru-RU" altLang="ru-RU" sz="1600" b="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- разностороннее развитие </a:t>
            </a:r>
            <a:r>
              <a:rPr lang="ru-RU" altLang="ru-RU" sz="1600" b="0" dirty="0" smtClean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личности, умения </a:t>
            </a:r>
            <a:r>
              <a:rPr lang="ru-RU" altLang="ru-RU" sz="1600" b="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позитивного общения и сотрудничества.</a:t>
            </a:r>
            <a:endParaRPr lang="ru-RU" altLang="ru-RU" sz="1600" b="0" dirty="0">
              <a:latin typeface="+mn-lt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763688" y="267494"/>
            <a:ext cx="7380312" cy="6635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000" b="1" dirty="0" smtClean="0">
                <a:solidFill>
                  <a:srgbClr val="003E81"/>
                </a:solidFill>
                <a:latin typeface="+mj-lt"/>
                <a:ea typeface="+mj-ea"/>
                <a:cs typeface="+mj-cs"/>
              </a:rPr>
              <a:t>АРТ-ТЕРАПИЯ ПРИЗВАНА РАБОТАТЬ С ПРОБЛЕМАМИ:</a:t>
            </a:r>
            <a:endParaRPr kumimoji="0" lang="ru-RU" altLang="ru-RU" sz="2000" b="1" i="0" u="none" strike="noStrike" kern="1200" cap="none" spc="0" normalizeH="0" baseline="0" noProof="0" dirty="0">
              <a:ln>
                <a:noFill/>
              </a:ln>
              <a:solidFill>
                <a:srgbClr val="003E8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7507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000" b="1" dirty="0" smtClean="0"/>
              <a:t>ВИДЫ АРТ-ТЕРАПИИ </a:t>
            </a:r>
          </a:p>
        </p:txBody>
      </p:sp>
      <p:pic>
        <p:nvPicPr>
          <p:cNvPr id="18435" name="Рисунок 5" descr="img9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526" y="1311610"/>
            <a:ext cx="6515100" cy="355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546590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000" b="1" dirty="0" smtClean="0"/>
              <a:t>АРТ-ТЕРАПИЯ ВО ВСЕМ МИРЕ</a:t>
            </a:r>
          </a:p>
        </p:txBody>
      </p:sp>
      <p:pic>
        <p:nvPicPr>
          <p:cNvPr id="17411" name="Рисунок 5" descr="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788" y="1275606"/>
            <a:ext cx="5436604" cy="368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989967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5" name="Picture 4" descr="ingridient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754" y="1131590"/>
            <a:ext cx="2736303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391980" y="177966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altLang="ru-RU" sz="16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Искусство </a:t>
            </a:r>
            <a:r>
              <a:rPr lang="ru-RU" altLang="ru-RU" sz="1600" dirty="0">
                <a:solidFill>
                  <a:srgbClr val="000000"/>
                </a:solidFill>
                <a:cs typeface="Times New Roman" panose="02020603050405020304" pitchFamily="18" charset="0"/>
              </a:rPr>
              <a:t>лепки из солёного теста называется тестопластикой. </a:t>
            </a:r>
            <a:endParaRPr lang="ru-RU" altLang="ru-RU" sz="16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16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Лепка </a:t>
            </a:r>
            <a:r>
              <a:rPr lang="ru-RU" altLang="ru-RU" sz="1600" dirty="0">
                <a:solidFill>
                  <a:srgbClr val="000000"/>
                </a:solidFill>
                <a:cs typeface="Times New Roman" panose="02020603050405020304" pitchFamily="18" charset="0"/>
              </a:rPr>
              <a:t>из солёного теста – это одно из самых популярных художественных занятий.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267494"/>
            <a:ext cx="6172200" cy="6635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000" b="1" dirty="0" smtClean="0"/>
              <a:t>ЧТО ТАКОЕ ТЕСТОПЛАСТИКА?</a:t>
            </a:r>
            <a:endParaRPr lang="ru-RU" alt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33750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МОФ20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ontrol xmlns="http://schemas.microsoft.com/VisualStudio/2011/storyboarding/control">
  <Id Name="c3dd6c66-2e05-4d33-9e0f-664cba477aa4" Revision="1" Stencil="System.MyShapes" StencilVersion="1.0"/>
</Control>
</file>

<file path=customXml/item2.xml><?xml version="1.0" encoding="utf-8"?>
<Control xmlns="http://schemas.microsoft.com/VisualStudio/2011/storyboarding/control">
  <Id Name="c3dd6c66-2e05-4d33-9e0f-664cba477aa4" Revision="1" Stencil="System.MyShapes" StencilVersion="1.0"/>
</Control>
</file>

<file path=customXml/itemProps1.xml><?xml version="1.0" encoding="utf-8"?>
<ds:datastoreItem xmlns:ds="http://schemas.openxmlformats.org/officeDocument/2006/customXml" ds:itemID="{5F449AF6-F624-45D8-A2A5-00D02B541F72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5AF39C9F-930B-4A50-9738-9CC92B4C5057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12697</TotalTime>
  <Words>422</Words>
  <Application>Microsoft Office PowerPoint</Application>
  <PresentationFormat>Экран (16:9)</PresentationFormat>
  <Paragraphs>60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Роль творчества в развитии психологического здоровья школьника </vt:lpstr>
      <vt:lpstr>«Истоки способностей и дарования детей-на кончиках пальцев.  От пальцев, образно говоря, идут тончайшие ручейки, которые питают источник творческой мысли…»  В.А. Сухомлинский.</vt:lpstr>
      <vt:lpstr>Слайд 4</vt:lpstr>
      <vt:lpstr>Слайд 5</vt:lpstr>
      <vt:lpstr>Слайд 6</vt:lpstr>
      <vt:lpstr>ВИДЫ АРТ-ТЕРАПИИ </vt:lpstr>
      <vt:lpstr>АРТ-ТЕРАПИЯ ВО ВСЕМ МИРЕ</vt:lpstr>
      <vt:lpstr>ЧТО ТАКОЕ ТЕСТОПЛАСТИКА?</vt:lpstr>
      <vt:lpstr>ОБЕРЕГИ ИЗ ТЕСТА НА РУСИ</vt:lpstr>
      <vt:lpstr>ФУНКЦИИ ТЕСТОПЛАСТИКИ</vt:lpstr>
      <vt:lpstr>Слайд 12</vt:lpstr>
      <vt:lpstr>Слайд 13</vt:lpstr>
      <vt:lpstr>Слайд 14</vt:lpstr>
      <vt:lpstr>Слайд 15</vt:lpstr>
      <vt:lpstr>Слайд 16</vt:lpstr>
      <vt:lpstr>Слайд 17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Николаева Елена Борисовна</dc:creator>
  <cp:lastModifiedBy>Admin</cp:lastModifiedBy>
  <cp:revision>323</cp:revision>
  <cp:lastPrinted>2017-03-30T08:39:18Z</cp:lastPrinted>
  <dcterms:created xsi:type="dcterms:W3CDTF">2017-03-23T13:26:11Z</dcterms:created>
  <dcterms:modified xsi:type="dcterms:W3CDTF">2022-03-23T21:15:16Z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